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2"/>
  </p:notesMasterIdLst>
  <p:handoutMasterIdLst>
    <p:handoutMasterId r:id="rId53"/>
  </p:handoutMasterIdLst>
  <p:sldIdLst>
    <p:sldId id="314" r:id="rId5"/>
    <p:sldId id="315" r:id="rId6"/>
    <p:sldId id="316" r:id="rId7"/>
    <p:sldId id="317" r:id="rId8"/>
    <p:sldId id="318" r:id="rId9"/>
    <p:sldId id="328" r:id="rId10"/>
    <p:sldId id="330" r:id="rId11"/>
    <p:sldId id="332" r:id="rId12"/>
    <p:sldId id="334" r:id="rId13"/>
    <p:sldId id="335" r:id="rId14"/>
    <p:sldId id="336" r:id="rId15"/>
    <p:sldId id="346" r:id="rId16"/>
    <p:sldId id="345" r:id="rId17"/>
    <p:sldId id="344" r:id="rId18"/>
    <p:sldId id="347" r:id="rId19"/>
    <p:sldId id="349" r:id="rId20"/>
    <p:sldId id="348" r:id="rId21"/>
    <p:sldId id="338" r:id="rId22"/>
    <p:sldId id="337" r:id="rId23"/>
    <p:sldId id="340" r:id="rId24"/>
    <p:sldId id="339" r:id="rId25"/>
    <p:sldId id="341" r:id="rId26"/>
    <p:sldId id="343" r:id="rId27"/>
    <p:sldId id="350" r:id="rId28"/>
    <p:sldId id="351" r:id="rId29"/>
    <p:sldId id="352" r:id="rId30"/>
    <p:sldId id="354" r:id="rId31"/>
    <p:sldId id="353" r:id="rId32"/>
    <p:sldId id="355" r:id="rId33"/>
    <p:sldId id="356" r:id="rId34"/>
    <p:sldId id="333" r:id="rId35"/>
    <p:sldId id="357" r:id="rId36"/>
    <p:sldId id="363" r:id="rId37"/>
    <p:sldId id="362" r:id="rId38"/>
    <p:sldId id="361" r:id="rId39"/>
    <p:sldId id="360" r:id="rId40"/>
    <p:sldId id="359" r:id="rId41"/>
    <p:sldId id="358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19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0FE084-0FA8-4DD0-B2F4-69E13A42C602}" v="33" dt="2024-06-30T14:43:15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1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7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0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264" y="2773681"/>
            <a:ext cx="6128096" cy="3200400"/>
          </a:xfrm>
        </p:spPr>
        <p:txBody>
          <a:bodyPr/>
          <a:lstStyle/>
          <a:p>
            <a:pPr algn="r"/>
            <a:r>
              <a:rPr lang="en-US" dirty="0"/>
              <a:t>NORTHWIND Traders Sales Analysis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 </a:t>
            </a:r>
            <a:r>
              <a:rPr lang="en-US" sz="2800" dirty="0"/>
              <a:t>- </a:t>
            </a:r>
            <a:r>
              <a:rPr lang="en-US" sz="2800" dirty="0" err="1"/>
              <a:t>bY</a:t>
            </a:r>
            <a:r>
              <a:rPr lang="en-US" sz="2800" dirty="0"/>
              <a:t> AANCHAL JAIN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customers are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Owners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Representatives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Marketing Managers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Fewer customers have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roles.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 Key Titles: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Focus marketing on Owners, Sales Representatives, and Marketing Managers.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Understand Needs: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Offer solutions tailored to these roles.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Niche Opportunities: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products for roles with fewer customers.</a:t>
            </a:r>
          </a:p>
          <a:p>
            <a:pPr marL="0" indent="0">
              <a:buNone/>
            </a:pP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D6934-360D-EF94-7648-354B8961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58" y="690880"/>
            <a:ext cx="6751320" cy="53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noticeable increase in order volume from Q3 1994 to Q1 1996.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total quantity ordered also shows a general upward trend, with Q1 1996 having the highest quantity.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fluctuations in the number of orders per quarter, but the overall trend is increasing.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Resource Allocation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Prepare for higher demand in the first quarters of each year based on historical trends.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Marketing Strategies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Intensify marketing efforts leading up to Q1 to capitalize on the increase in order volume.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Inventory Management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Ensure sufficient stock levels in anticipation of higher order quantities, especially in Q1.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CF345-10C6-869A-3387-A0444D10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18" y="463550"/>
            <a:ext cx="646176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 lnSpcReduction="10000"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majority of orders fall within the lower value ranges (0 to 2,000).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long tail distribution, with a small number of high-value orders extending up to 16,000.</a:t>
            </a: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Targeted Promotions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Implement targeted promotions and discounts for higher-value orders to encourage customers to make larger purchases.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Segmentation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Segment customers based on order values to tailor marketing campaigns effectively.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Focus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Train the sales team to upsell and cross-sell to customers with historically lower order values to increase their average order size.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63733-3200-65A0-412E-C677C940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28" y="690880"/>
            <a:ext cx="683895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 fontScale="85000" lnSpcReduction="10000"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Shipment Country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Order processing times vary by country, with Finland having the shortest average processing time (6 days) and Ireland the longest (11 days).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Employee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There are differences in processing times among employees, with Steven Buchanan having the shortest average processing time (7 days) and Anne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Dodsworth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longest (11 days).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 Improvement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Investigate reasons for longer processing times in certain countries and streamline processes to reduce delays.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Employee Training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Provide additional training and support to employees with longer processing times to improve their efficiency.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 Incentives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Implement performance incentives for employees to encourage faster order processing while maintaining accuracy and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948B3-4440-C97C-897C-26C8DAE2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28" y="690880"/>
            <a:ext cx="6901815" cy="52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5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Representatives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handling the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highest order volume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but have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longer shipping times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compared to other roles.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Vice President of Sales processes fewer orders but has the second-fastest shipping time.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 redistributing workload or providing additional support to Sales Representatives to improve shipping times while maintaining their high order volume.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F651D-3BFC-6481-E6F4-9750A7BE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800100"/>
            <a:ext cx="7128741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Janet and Nancy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the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longest-serving employees,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while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the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shortest tenure.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duration of employee tenure ranges from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 to 50 months.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factors contributing to long-term employee retention and implement strategies to improve retention for newer employees. 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 knowledge transfer programs between long-tenured and newer employees.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A4BDC-8CCB-7D94-7BA7-AFCBEE23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28" y="598113"/>
            <a:ext cx="6896100" cy="53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Steven Buchanan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the highest performance rating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(4.80),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while others like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Michael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Suyama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have lower ratings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(3.90).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Identify best practices from top performers like Steven Buchanan and implement training programs to improve overall team performance. 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targeted support for lower-performing employees.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4115D-197A-3CBE-5219-373D1816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28" y="690880"/>
            <a:ext cx="6915150" cy="53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800100"/>
            <a:ext cx="4455247" cy="536702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products are rated "Average" or "Below Average", with few "Excellent" ratings.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Focus on improving product quality and customer satisfaction. 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Conduct customer surveys to understand reasons for low ratings and implement improvement strategies.</a:t>
            </a: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E9F4F-6D68-BC15-C3C4-BB135F4E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51" y="815975"/>
            <a:ext cx="6803390" cy="53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3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Beverages and Dairy Products are the top-selling categories. </a:t>
            </a: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Produce and Meat/Poultry have lower sales volumes.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Capitalize on the success of Beverages and Dairy Products by expanding these product lines or running targeted marketing campaigns. 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Investigate reasons for lower sales in Produce and Meat/Poultry categories and develop strategies to boost their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BB286-7DA7-90EE-7424-85B5A4B8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01" y="684068"/>
            <a:ext cx="680339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There's significant price variation across product categories, with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800100" lvl="1" indent="-342900">
              <a:buSzPts val="1100"/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Meat/Poultry having the widest range and </a:t>
            </a:r>
          </a:p>
          <a:p>
            <a:pPr marL="800100" lvl="1" indent="-342900">
              <a:buSzPts val="1100"/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highest median price.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pricing strategies, especially for categories with wide ranges. 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 optimizing prices for profitability while remaining competitive.</a:t>
            </a:r>
            <a:b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EA241-7D19-9982-9B46-D80ADF31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88" y="690880"/>
            <a:ext cx="6819900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</a:schemeClr>
                </a:solidFill>
              </a:rPr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 fontScale="92500"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Project</a:t>
            </a:r>
            <a:r>
              <a:rPr lang="en-US" sz="2000" b="1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9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Overview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Information </a:t>
            </a:r>
            <a:r>
              <a:rPr lang="en-US" sz="2000" b="1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about</a:t>
            </a:r>
            <a:r>
              <a:rPr lang="en-US" sz="2000" b="1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Dataset</a:t>
            </a:r>
            <a:r>
              <a:rPr lang="en-US" sz="2000" b="1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tables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85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Data</a:t>
            </a:r>
            <a:r>
              <a:rPr lang="en-US" sz="2000" b="1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cleaning</a:t>
            </a:r>
            <a:r>
              <a:rPr lang="en-US" sz="2000" b="1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8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and</a:t>
            </a:r>
            <a:r>
              <a:rPr lang="en-US" sz="2000" b="1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Transformation</a:t>
            </a:r>
          </a:p>
          <a:p>
            <a:pPr marL="241300" indent="-228600">
              <a:lnSpc>
                <a:spcPct val="100000"/>
              </a:lnSpc>
              <a:spcBef>
                <a:spcPts val="1485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MECE-Breakdown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8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Solving</a:t>
            </a:r>
            <a:r>
              <a:rPr lang="en-US" sz="2000" b="1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Power</a:t>
            </a:r>
            <a:r>
              <a:rPr lang="en-US" sz="2000" b="1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Bi</a:t>
            </a:r>
            <a:r>
              <a:rPr lang="en-US" sz="2000" b="1" spc="54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8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and</a:t>
            </a:r>
            <a:r>
              <a:rPr lang="en-US" sz="2000" b="1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12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EDA</a:t>
            </a:r>
            <a:r>
              <a:rPr lang="en-US" sz="2000" b="1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Questions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8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Dashboard</a:t>
            </a:r>
            <a:r>
              <a:rPr lang="en-US" sz="20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sz="2000" b="1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Analysis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90"/>
              </a:spcBef>
              <a:buClr>
                <a:srgbClr val="FA8B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 spc="95" dirty="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cs typeface="Cambria"/>
              </a:rPr>
              <a:t>Conclusion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Netherlands leads in on-time delivery performance (100%), followed closely by Denmark and Canada.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 practices of top-performing suppliers and apply learnings to improve overall supply chain efficiency.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 renegotiating terms or finding alternatives for lower-performing suppliers.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E91DB-542C-1C05-AB90-6D4BC1B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82" y="690880"/>
            <a:ext cx="67310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Managers and International Marketing Managers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the highest and most variable pricing structures.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pricing authority and guidelines across roles. Implement consistent pricing policies while allowing flexibility where needed.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D99E9-AB25-517F-1FD2-1671C85B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1" y="772795"/>
            <a:ext cx="6743700" cy="53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2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Suppliers are concentrated in Europe, with fewer in other regions.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Actionable 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100"/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Diversify supplier base geographically to reduce supply chain risks and potentially access new markets or products.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37C28-9112-1480-B3F7-4BA0EFD3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81" y="646084"/>
            <a:ext cx="6731000" cy="54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4D214-00BF-4A3C-AA56-48F47483D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r="1931" b="4154"/>
          <a:stretch/>
        </p:blipFill>
        <p:spPr>
          <a:xfrm>
            <a:off x="1340428" y="213715"/>
            <a:ext cx="9725891" cy="64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5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520E8-EDDF-2C55-3479-544ED5CE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95" y="174074"/>
            <a:ext cx="10048009" cy="65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CFBBA-E7CA-9C43-DAE9-A6DD851E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32" y="212626"/>
            <a:ext cx="10207336" cy="6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8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78C97-08E8-225A-BC35-8C4CF2B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37477"/>
            <a:ext cx="11045537" cy="65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D6496-2C0A-B163-A15F-470B773B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2" y="168338"/>
            <a:ext cx="10816936" cy="6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4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4420A-5635-0EB4-CB4E-60DF31AFF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5" y="348266"/>
            <a:ext cx="11038130" cy="61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41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16" y="645682"/>
            <a:ext cx="5278583" cy="549275"/>
          </a:xfrm>
        </p:spPr>
        <p:txBody>
          <a:bodyPr/>
          <a:lstStyle/>
          <a:p>
            <a:r>
              <a:rPr lang="en-US" dirty="0"/>
              <a:t>EDA</a:t>
            </a:r>
            <a:r>
              <a:rPr lang="en-US" sz="3200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298864"/>
            <a:ext cx="9279083" cy="494739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are the key factors influencing customer retention or loyalty based on the dataset?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 customer preferences vary based on their location or demographics? Can we explore this through interactive visualizations?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Are there any interesting patterns or clusters in customer behavior that can be visualized to identify potential market segments?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Are there any specific product categories or SKUs that contribute significantly to order revenue? Can we identify them through visualizations?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Are there any correlations between order size and customer demographics or product categories? Can we explore this visually using scatter plots or heatmaps?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order frequency vary across different customer segments? Can we visualize this using bar charts or </a:t>
            </a:r>
            <a:r>
              <a:rPr lang="en-US" sz="1400" b="1" i="0" dirty="0" err="1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treemaps</a:t>
            </a: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Are there any correlations between employee satisfaction levels and key performance indicators? Can we explore this visually through scatter plots or line charts?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employee turnover vary across different departments or job roles? Can we visualize this using bar charts or heatmaps?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identify any patterns or clusters in employee skill sets or qualifications through visualizations? How can this information be used for talent management?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Are there any correlations between product attributes (e.g., size, color, features) and sales performance? Can we explore this visually using scatter plots or heatmaps?</a:t>
            </a:r>
            <a:endParaRPr lang="en-US" sz="1400" b="1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0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145" y="820882"/>
            <a:ext cx="5683828" cy="112221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F38C7D-B044-B609-DEE3-E54738BEF6EE}"/>
              </a:ext>
            </a:extLst>
          </p:cNvPr>
          <p:cNvSpPr txBox="1">
            <a:spLocks/>
          </p:cNvSpPr>
          <p:nvPr/>
        </p:nvSpPr>
        <p:spPr>
          <a:xfrm>
            <a:off x="2043544" y="2774602"/>
            <a:ext cx="8014855" cy="3435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C9855-5B18-E3ED-2E3C-8BF032820C3E}"/>
              </a:ext>
            </a:extLst>
          </p:cNvPr>
          <p:cNvSpPr txBox="1"/>
          <p:nvPr/>
        </p:nvSpPr>
        <p:spPr>
          <a:xfrm>
            <a:off x="2043544" y="2213264"/>
            <a:ext cx="8783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The North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wind database contains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the sales </a:t>
            </a:r>
            <a:r>
              <a:rPr lang="en-US" b="1" spc="-15" dirty="0">
                <a:solidFill>
                  <a:schemeClr val="bg1"/>
                </a:solidFill>
                <a:latin typeface="Calibri"/>
                <a:cs typeface="Calibri"/>
              </a:rPr>
              <a:t>data for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a fictitious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company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called “North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wind </a:t>
            </a:r>
            <a:r>
              <a:rPr lang="en-US" b="1" spc="-10" dirty="0">
                <a:solidFill>
                  <a:schemeClr val="bg1"/>
                </a:solidFill>
                <a:latin typeface="Calibri"/>
                <a:cs typeface="Calibri"/>
              </a:rPr>
              <a:t>traders” </a:t>
            </a:r>
            <a:r>
              <a:rPr lang="en-US" b="1" spc="-4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which imports and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exports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specialty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foods </a:t>
            </a:r>
            <a:r>
              <a:rPr lang="en-US" b="1" spc="-10" dirty="0">
                <a:solidFill>
                  <a:schemeClr val="bg1"/>
                </a:solidFill>
                <a:latin typeface="Calibri"/>
                <a:cs typeface="Calibri"/>
              </a:rPr>
              <a:t>from </a:t>
            </a:r>
            <a:r>
              <a:rPr lang="en-US" b="1" spc="-5" dirty="0">
                <a:solidFill>
                  <a:schemeClr val="bg1"/>
                </a:solidFill>
                <a:latin typeface="Calibri"/>
                <a:cs typeface="Calibri"/>
              </a:rPr>
              <a:t>around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the world. </a:t>
            </a:r>
            <a:r>
              <a:rPr lang="en-US" spc="-5" dirty="0">
                <a:solidFill>
                  <a:schemeClr val="bg1"/>
                </a:solidFill>
              </a:rPr>
              <a:t>The report </a:t>
            </a:r>
            <a:r>
              <a:rPr lang="en-US" dirty="0">
                <a:solidFill>
                  <a:schemeClr val="bg1"/>
                </a:solidFill>
              </a:rPr>
              <a:t>aims </a:t>
            </a:r>
            <a:r>
              <a:rPr lang="en-US" spc="-10" dirty="0">
                <a:solidFill>
                  <a:schemeClr val="bg1"/>
                </a:solidFill>
              </a:rPr>
              <a:t>to generate </a:t>
            </a:r>
            <a:r>
              <a:rPr lang="en-US" spc="-5" dirty="0">
                <a:solidFill>
                  <a:schemeClr val="bg1"/>
                </a:solidFill>
              </a:rPr>
              <a:t> insights</a:t>
            </a:r>
            <a:r>
              <a:rPr lang="en-US" spc="1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into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customer</a:t>
            </a:r>
            <a:r>
              <a:rPr lang="en-US" spc="20" dirty="0">
                <a:solidFill>
                  <a:schemeClr val="bg1"/>
                </a:solidFill>
              </a:rPr>
              <a:t> </a:t>
            </a:r>
            <a:r>
              <a:rPr lang="en-US" spc="-25" dirty="0">
                <a:solidFill>
                  <a:schemeClr val="bg1"/>
                </a:solidFill>
              </a:rPr>
              <a:t>behavior,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sales</a:t>
            </a:r>
            <a:r>
              <a:rPr lang="en-US" spc="2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patterns,</a:t>
            </a:r>
            <a:r>
              <a:rPr lang="en-US" spc="2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employee performance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to</a:t>
            </a:r>
            <a:r>
              <a:rPr lang="en-US" dirty="0">
                <a:solidFill>
                  <a:schemeClr val="bg1"/>
                </a:solidFill>
              </a:rPr>
              <a:t> aid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decision-making </a:t>
            </a:r>
            <a:r>
              <a:rPr lang="en-US" spc="-5" dirty="0">
                <a:solidFill>
                  <a:schemeClr val="bg1"/>
                </a:solidFill>
              </a:rPr>
              <a:t> processes. </a:t>
            </a: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will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cover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sales</a:t>
            </a:r>
            <a:r>
              <a:rPr lang="en-US" spc="20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analysis,</a:t>
            </a:r>
            <a:r>
              <a:rPr lang="en-US" spc="1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customer</a:t>
            </a:r>
            <a:r>
              <a:rPr lang="en-US" spc="1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segmentation,</a:t>
            </a:r>
            <a:r>
              <a:rPr lang="en-US" spc="10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inventory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trends,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employee </a:t>
            </a:r>
            <a:r>
              <a:rPr lang="en-US" spc="-5" dirty="0">
                <a:solidFill>
                  <a:schemeClr val="bg1"/>
                </a:solidFill>
              </a:rPr>
              <a:t> performance,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consolidating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data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from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multiple</a:t>
            </a:r>
            <a:r>
              <a:rPr lang="en-US" spc="1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tables</a:t>
            </a:r>
            <a:r>
              <a:rPr lang="en-US" spc="15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for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spc="-5" dirty="0">
                <a:solidFill>
                  <a:schemeClr val="bg1"/>
                </a:solidFill>
              </a:rPr>
              <a:t> comprehensive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view</a:t>
            </a:r>
            <a:r>
              <a:rPr lang="en-US" spc="10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spc="-5" dirty="0">
                <a:solidFill>
                  <a:schemeClr val="bg1"/>
                </a:solidFill>
              </a:rPr>
              <a:t>company's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operations.</a:t>
            </a:r>
            <a:r>
              <a:rPr lang="en-US" spc="-30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The objective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of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this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report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empower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stakeholders</a:t>
            </a:r>
            <a:r>
              <a:rPr lang="en-US" spc="15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to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spc="-15" dirty="0">
                <a:solidFill>
                  <a:schemeClr val="bg1"/>
                </a:solidFill>
              </a:rPr>
              <a:t>make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data-driven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decisions</a:t>
            </a:r>
            <a:r>
              <a:rPr lang="en-US" spc="10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by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offering</a:t>
            </a:r>
            <a:r>
              <a:rPr lang="en-US" spc="-5" dirty="0">
                <a:solidFill>
                  <a:schemeClr val="bg1"/>
                </a:solidFill>
              </a:rPr>
              <a:t> valuable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insights</a:t>
            </a:r>
            <a:r>
              <a:rPr lang="en-US" spc="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facilitating</a:t>
            </a:r>
            <a:r>
              <a:rPr lang="en-US" spc="3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data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exploration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through</a:t>
            </a:r>
            <a:r>
              <a:rPr lang="en-US" spc="-3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interactive</a:t>
            </a:r>
            <a:r>
              <a:rPr lang="en-US" spc="4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visualizations</a:t>
            </a:r>
            <a:r>
              <a:rPr lang="en-US" spc="2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dynamic</a:t>
            </a:r>
            <a:r>
              <a:rPr lang="en-US" spc="-2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filters.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69035"/>
            <a:ext cx="5278583" cy="549275"/>
          </a:xfrm>
        </p:spPr>
        <p:txBody>
          <a:bodyPr/>
          <a:lstStyle/>
          <a:p>
            <a:r>
              <a:rPr lang="en-US" dirty="0"/>
              <a:t>EDA</a:t>
            </a:r>
            <a:r>
              <a:rPr lang="en-US" sz="3200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482" y="1194956"/>
            <a:ext cx="8489373" cy="529792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endParaRPr lang="en-US" sz="1400" b="1" i="0" dirty="0">
              <a:solidFill>
                <a:srgbClr val="24292E"/>
              </a:solidFill>
              <a:effectLst/>
              <a:highlight>
                <a:srgbClr val="FAFAFA"/>
              </a:highlight>
              <a:latin typeface="Plus Jakarta Sans"/>
            </a:endParaRPr>
          </a:p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11. How does product demand fluctuate over different seasons or months? Can we visualize this through line charts or area charts?</a:t>
            </a:r>
          </a:p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24292E"/>
                </a:solidFill>
                <a:highlight>
                  <a:srgbClr val="FAFAFA"/>
                </a:highlight>
                <a:latin typeface="Plus Jakarta Sans"/>
              </a:rPr>
              <a:t>12. </a:t>
            </a: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identify any outliers or anomalies in product performance or sales using visualizations? How can this information be used for    product optimization?</a:t>
            </a:r>
          </a:p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13.. Are there any correlations between supplier attributes (e.g., location, size, industry) and performance metrics (e.g., on-time delivery, product quality)? Can we explore this visually through scatter plots or heatmaps?</a:t>
            </a:r>
          </a:p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24292E"/>
                </a:solidFill>
                <a:highlight>
                  <a:srgbClr val="FAFAFA"/>
                </a:highlight>
                <a:latin typeface="Plus Jakarta Sans"/>
              </a:rPr>
              <a:t>14. </a:t>
            </a: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supplier performance vary across different product categories or departments? Can we visualize this using stacked bar charts or grouped column charts?</a:t>
            </a:r>
          </a:p>
          <a:p>
            <a:pPr marL="0" indent="0"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15. Can we identify any trends or patterns in supplier costs or pricing structures through visualizations? How can this information be used for procurement optimization?</a:t>
            </a:r>
            <a:endParaRPr lang="en-US" sz="1400" b="1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4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7BD45-CE55-1861-BF10-0046CCC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315533"/>
            <a:ext cx="11554691" cy="61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52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E3272-43A0-C66D-982C-E5A5D522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8" y="246088"/>
            <a:ext cx="10642704" cy="63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CBE8-AE87-D1AD-A25A-25CE08A0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443784"/>
            <a:ext cx="11031217" cy="5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6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52F68-2561-560D-1C2D-5E50A1E6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25" y="273562"/>
            <a:ext cx="11557447" cy="6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61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1A66-3E20-60DE-6C6D-46455BC6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251969"/>
            <a:ext cx="11307753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6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A9FDB-EA72-B2CF-CBA5-F6F8C3569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2"/>
          <a:stretch/>
        </p:blipFill>
        <p:spPr>
          <a:xfrm>
            <a:off x="1153392" y="110495"/>
            <a:ext cx="10214264" cy="643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9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3621C-5CC5-189D-2D35-82D23DBB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3" y="784441"/>
            <a:ext cx="11265643" cy="51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2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FEE3D-59B0-2816-CE51-FE60F4C0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"/>
          <a:stretch/>
        </p:blipFill>
        <p:spPr>
          <a:xfrm>
            <a:off x="673773" y="488373"/>
            <a:ext cx="11031489" cy="54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4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84A59-EDF9-ACDD-274F-3C394D20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1" y="300109"/>
            <a:ext cx="11346745" cy="62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F032712E-529C-22DB-F787-EC15A5166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38" y="1063119"/>
            <a:ext cx="760601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b="0" spc="45" dirty="0">
                <a:latin typeface="Cambria"/>
                <a:cs typeface="Cambria"/>
              </a:rPr>
              <a:t>Information</a:t>
            </a:r>
            <a:r>
              <a:rPr lang="en-IN" sz="3200" b="0" spc="85" dirty="0">
                <a:latin typeface="Cambria"/>
                <a:cs typeface="Cambria"/>
              </a:rPr>
              <a:t> </a:t>
            </a:r>
            <a:r>
              <a:rPr lang="en-IN" sz="3200" b="0" spc="100" dirty="0">
                <a:latin typeface="Cambria"/>
                <a:cs typeface="Cambria"/>
              </a:rPr>
              <a:t>about</a:t>
            </a:r>
            <a:r>
              <a:rPr lang="en-IN" sz="3200" b="0" spc="80" dirty="0">
                <a:latin typeface="Cambria"/>
                <a:cs typeface="Cambria"/>
              </a:rPr>
              <a:t> </a:t>
            </a:r>
            <a:r>
              <a:rPr lang="en-IN" sz="3200" b="0" spc="90" dirty="0">
                <a:latin typeface="Cambria"/>
                <a:cs typeface="Cambria"/>
              </a:rPr>
              <a:t>dataset </a:t>
            </a:r>
            <a:endParaRPr lang="en-IN" sz="3200" dirty="0">
              <a:latin typeface="Cambria"/>
              <a:cs typeface="Cambria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74D4996B-6405-2196-6E99-1010236BA68B}"/>
              </a:ext>
            </a:extLst>
          </p:cNvPr>
          <p:cNvSpPr txBox="1"/>
          <p:nvPr/>
        </p:nvSpPr>
        <p:spPr>
          <a:xfrm>
            <a:off x="904138" y="1759613"/>
            <a:ext cx="10619380" cy="373794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39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Calibri"/>
                <a:cs typeface="Calibri"/>
              </a:rPr>
              <a:t>Customers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about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customers,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including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company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details,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1600" spc="-5" dirty="0">
                <a:latin typeface="Calibri"/>
                <a:cs typeface="Calibri"/>
              </a:rPr>
              <a:t>location.</a:t>
            </a:r>
            <a:endParaRPr sz="1600" dirty="0">
              <a:latin typeface="Calibri"/>
              <a:cs typeface="Calibri"/>
            </a:endParaRPr>
          </a:p>
          <a:p>
            <a:pPr marL="299085" marR="189230" indent="-287020">
              <a:lnSpc>
                <a:spcPct val="120000"/>
              </a:lnSpc>
              <a:spcBef>
                <a:spcPts val="994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Calibri"/>
                <a:cs typeface="Calibri"/>
              </a:rPr>
              <a:t>Employees: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stores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employee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details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like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name,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title,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information, and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hire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date.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Orders: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captures </a:t>
            </a:r>
            <a:r>
              <a:rPr sz="1600" spc="-30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order</a:t>
            </a:r>
            <a:r>
              <a:rPr sz="1600" spc="-5" dirty="0">
                <a:latin typeface="Calibri"/>
                <a:cs typeface="Calibri"/>
              </a:rPr>
              <a:t> details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such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order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ID,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customer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ID,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items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ordered,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shipping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freight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costs.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A8B29"/>
              </a:buClr>
              <a:buFont typeface="Wingdings"/>
              <a:buChar char=""/>
            </a:pP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Calibri"/>
                <a:cs typeface="Calibri"/>
              </a:rPr>
              <a:t>Order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details: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provides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breakdown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order,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including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specific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ordered,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quantity,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price.</a:t>
            </a:r>
            <a:endParaRPr sz="1600" dirty="0">
              <a:latin typeface="Calibri"/>
              <a:cs typeface="Calibri"/>
            </a:endParaRPr>
          </a:p>
          <a:p>
            <a:pPr marL="299085" marR="50165" indent="-287020">
              <a:lnSpc>
                <a:spcPct val="150000"/>
              </a:lnSpc>
              <a:spcBef>
                <a:spcPts val="994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Calibri"/>
                <a:cs typeface="Calibri"/>
              </a:rPr>
              <a:t>Products: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showcases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like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name,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category,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price,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stock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levels,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supplier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details.</a:t>
            </a:r>
            <a:r>
              <a:rPr sz="1600" spc="25" dirty="0">
                <a:latin typeface="Calibri"/>
                <a:cs typeface="Calibri"/>
              </a:rPr>
              <a:t> 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50000"/>
              </a:lnSpc>
              <a:spcBef>
                <a:spcPts val="5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Calibri"/>
                <a:cs typeface="Calibri"/>
              </a:rPr>
              <a:t>Suppliers: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about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company's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suppliers,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including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contact</a:t>
            </a:r>
            <a:r>
              <a:rPr sz="1600" spc="-5" dirty="0">
                <a:latin typeface="Calibri"/>
                <a:cs typeface="Calibri"/>
              </a:rPr>
              <a:t> details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location.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40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Calibri"/>
                <a:cs typeface="Calibri"/>
              </a:rPr>
              <a:t>Shippers: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shipping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companies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utilized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north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wind </a:t>
            </a:r>
            <a:r>
              <a:rPr sz="1600" spc="-10" dirty="0">
                <a:latin typeface="Calibri"/>
                <a:cs typeface="Calibri"/>
              </a:rPr>
              <a:t>traders,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along</a:t>
            </a:r>
            <a:r>
              <a:rPr sz="1600" dirty="0">
                <a:latin typeface="Calibri"/>
                <a:cs typeface="Calibri"/>
              </a:rPr>
              <a:t> with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information.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35"/>
              </a:spcBef>
              <a:buClr>
                <a:srgbClr val="FA8B29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Calibri"/>
                <a:cs typeface="Calibri"/>
              </a:rPr>
              <a:t>Categories: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categorizes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offered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north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traders.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BA2AA-E3C3-41B8-C2D5-71A61E0D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9" y="315532"/>
            <a:ext cx="10079182" cy="59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14D1E-CB40-ED39-09A7-C3BB6175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75" y="477982"/>
            <a:ext cx="11143069" cy="55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F7C6C-F33D-1A89-EDC1-08257CC8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70" y="498764"/>
            <a:ext cx="11249101" cy="54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2C62A-076B-59B8-4E98-23088FCF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5" y="151631"/>
            <a:ext cx="9860973" cy="62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8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9BDF55-DBDC-13C2-07AD-6B73549E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3" y="228600"/>
            <a:ext cx="11336490" cy="64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2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5A-AE5A-2AFD-4D31-6CCDD3FA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37105-6058-A8A3-EE03-4C6F75B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0" y="498763"/>
            <a:ext cx="11600741" cy="56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5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6" y="375285"/>
            <a:ext cx="5829300" cy="190032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7692" y="2504209"/>
            <a:ext cx="9724986" cy="3978507"/>
          </a:xfrm>
        </p:spPr>
        <p:txBody>
          <a:bodyPr>
            <a:norm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By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providing</a:t>
            </a:r>
            <a:r>
              <a:rPr lang="en-US" sz="2000" spc="3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a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visually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compelling</a:t>
            </a:r>
            <a:r>
              <a:rPr lang="en-US" sz="2000" spc="4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and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user-friendly</a:t>
            </a:r>
            <a:r>
              <a:rPr lang="en-US" sz="2000" spc="2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dashboard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with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interactive</a:t>
            </a:r>
            <a:r>
              <a:rPr lang="en-US" sz="2000" spc="2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features,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this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Power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BI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 report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empowers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stakeholders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at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Northwind</a:t>
            </a:r>
            <a:r>
              <a:rPr lang="en-US" sz="2000" spc="2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30" dirty="0">
                <a:solidFill>
                  <a:srgbClr val="E2E2E2"/>
                </a:solidFill>
                <a:latin typeface="Calibri"/>
                <a:cs typeface="Calibri"/>
              </a:rPr>
              <a:t>Traders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to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make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data-driven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decisions. </a:t>
            </a:r>
            <a:r>
              <a:rPr lang="en-US" sz="2000" spc="-39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This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comprehensive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analysis of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customers,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sales,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E2E2E2"/>
                </a:solidFill>
                <a:latin typeface="Calibri"/>
                <a:cs typeface="Calibri"/>
              </a:rPr>
              <a:t>inventory,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and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employees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E2E2E2"/>
                </a:solidFill>
                <a:latin typeface="Calibri"/>
                <a:cs typeface="Calibri"/>
              </a:rPr>
              <a:t>offers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 valuable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insights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into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business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 operations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and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facilitates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data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exploration.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The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expected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impact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is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a 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transformation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in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how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Northwind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interacts</a:t>
            </a:r>
            <a:r>
              <a:rPr lang="en-US" sz="2000" spc="2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with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its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data,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ultimately</a:t>
            </a:r>
            <a:r>
              <a:rPr lang="en-US" sz="2000" spc="1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enhancing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competitiveness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and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driving</a:t>
            </a:r>
            <a:r>
              <a:rPr lang="en-US" sz="2000" spc="2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the </a:t>
            </a:r>
            <a:r>
              <a:rPr lang="en-US" sz="2000" spc="-10" dirty="0">
                <a:solidFill>
                  <a:srgbClr val="E2E2E2"/>
                </a:solidFill>
                <a:latin typeface="Calibri"/>
                <a:cs typeface="Calibri"/>
              </a:rPr>
              <a:t>company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forward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E2E2E2"/>
                </a:solidFill>
                <a:latin typeface="Calibri"/>
                <a:cs typeface="Calibri"/>
              </a:rPr>
              <a:t>in</a:t>
            </a:r>
            <a:r>
              <a:rPr lang="en-US" sz="2000" spc="5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E2E2E2"/>
                </a:solidFill>
                <a:latin typeface="Calibri"/>
                <a:cs typeface="Calibri"/>
              </a:rPr>
              <a:t>the wholesale</a:t>
            </a:r>
            <a:r>
              <a:rPr lang="en-US" sz="2000" spc="10" dirty="0">
                <a:solidFill>
                  <a:srgbClr val="E2E2E2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E2E2E2"/>
                </a:solidFill>
                <a:latin typeface="Calibri"/>
                <a:cs typeface="Calibri"/>
              </a:rPr>
              <a:t>market.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CLEANING and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Remove unnecessary columns.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Eliminate columns with a high percentage of null values.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Merge columns to create new ones, such as combining first and last names into a full name.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Rename columns for better clarity.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Derive the gender column from the </a:t>
            </a:r>
            <a:r>
              <a:rPr lang="en-US" sz="2000" cap="none" dirty="0" err="1">
                <a:cs typeface="Calibri"/>
              </a:rPr>
              <a:t>TitleOfCourtesy</a:t>
            </a:r>
            <a:endParaRPr lang="en-US" sz="2000" cap="none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Correct data types as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AA37-1853-C825-0712-06CF81DE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8" y="810491"/>
            <a:ext cx="2514599" cy="5112327"/>
          </a:xfrm>
        </p:spPr>
        <p:txBody>
          <a:bodyPr>
            <a:normAutofit/>
          </a:bodyPr>
          <a:lstStyle/>
          <a:p>
            <a:r>
              <a:rPr lang="en-US" sz="2800" dirty="0"/>
              <a:t>MECE BREAKDOWN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E1541-BCE0-0C74-90CF-EC3B39B7FDC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54927" y="273056"/>
            <a:ext cx="8603673" cy="6311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0A4E-7B20-C294-A4F8-B30127D3F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69035"/>
            <a:ext cx="5278583" cy="549275"/>
          </a:xfrm>
        </p:spPr>
        <p:txBody>
          <a:bodyPr/>
          <a:lstStyle/>
          <a:p>
            <a:r>
              <a:rPr lang="en-US" sz="3200" dirty="0"/>
              <a:t>POWER BI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482" y="1330036"/>
            <a:ext cx="10640290" cy="516283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customer distribution vary across different regions or customer segments? Can we visualize it on a map or bar chart?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is the trend in customer acquisition over time? Can we create a line chart or area chart to display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visualize the distribution of customer demographics such as age, gender, or income using histograms or pie charts?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order volume change over time? Can we create a time series chart or stacked bar chart to visualize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is the distribution of order values? Can we create a histogram or box plot to display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visualize the average order processing time or shipping duration using a bar chart or box plot?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employee productivity vary across different departments or job roles? Can we create a stacked bar chart or grouped column chart to visualize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is the distribution of employee tenure? Can we create a histogram or box plot to display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visualize employee performance ratings or KPIs using a radar chart or bullet graph?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is the distribution of product ratings or reviews? Can we create a histogram or stacked bar chart to visualize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the sales volume vary across different product categories? Can we create a bar chart or </a:t>
            </a:r>
            <a:r>
              <a:rPr lang="en-US" sz="1400" b="1" i="0" dirty="0" err="1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treemap</a:t>
            </a: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 to display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visualize the pricing distribution of products using a box plot or violin plot?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What is the distribution of supplier ratings or performance metrics? Can we create a bar chart or radar chart to visualize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How does the cost or pricing structure vary across different suppliers? Can we create a box plot or stacked bar chart to display it?</a:t>
            </a:r>
          </a:p>
          <a:p>
            <a:pPr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i="0" dirty="0">
                <a:solidFill>
                  <a:srgbClr val="24292E"/>
                </a:solidFill>
                <a:effectLst/>
                <a:highlight>
                  <a:srgbClr val="FAFAFA"/>
                </a:highlight>
                <a:latin typeface="Plus Jakarta Sans"/>
              </a:rPr>
              <a:t>Can we visualize the geographical distribution of suppliers using a map or bubble chart?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2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indent="0">
              <a:buNone/>
            </a:pPr>
            <a:r>
              <a:rPr lang="en-IN" sz="1800" b="1" dirty="0">
                <a:solidFill>
                  <a:srgbClr val="0F243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the most customers, followed by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France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Germany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Europe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dominates the customer base.</a:t>
            </a:r>
          </a:p>
          <a:p>
            <a:pPr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Expand in Europe: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Strengthen market presence in Europe.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Explore Growth: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Investigate opportunities in countries with fewer customers.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Targeted Marketing: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Segment customers by location for effective campaigns.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C8C2B-1F36-FBB0-FEC8-456EA399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28" y="690880"/>
            <a:ext cx="6918325" cy="53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C8A-F906-4DF9-AD27-B281FF66EF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281" y="902970"/>
            <a:ext cx="4455247" cy="5264150"/>
          </a:xfrm>
        </p:spPr>
        <p:txBody>
          <a:bodyPr/>
          <a:lstStyle/>
          <a:p>
            <a:pPr marL="457200"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Decline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customer acquisition from July 1994 to January 1996.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Peak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July 1994.</a:t>
            </a:r>
          </a:p>
          <a:p>
            <a:pPr marL="457200"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Insights: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Decline: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Investigate the reasons for the drop.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Retention: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Focus on keeping existing customers.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Revise Marketing: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Update strategies to attract new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FF9-FB20-4AAC-EE05-A30644B3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A032E-8B6A-5C87-E0F1-80C46B4D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39" y="576974"/>
            <a:ext cx="64198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58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232</TotalTime>
  <Words>2151</Words>
  <Application>Microsoft Office PowerPoint</Application>
  <PresentationFormat>Widescreen</PresentationFormat>
  <Paragraphs>223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MT</vt:lpstr>
      <vt:lpstr>Calibri</vt:lpstr>
      <vt:lpstr>Cambria</vt:lpstr>
      <vt:lpstr>Plus Jakarta Sans</vt:lpstr>
      <vt:lpstr>Symbol</vt:lpstr>
      <vt:lpstr>Tenorite</vt:lpstr>
      <vt:lpstr>Times New Roman</vt:lpstr>
      <vt:lpstr>Wingdings</vt:lpstr>
      <vt:lpstr>Custom</vt:lpstr>
      <vt:lpstr>NORTHWIND Traders Sales Analysis   - bY AANCHAL JAIN</vt:lpstr>
      <vt:lpstr>TOPICS</vt:lpstr>
      <vt:lpstr>Project overview</vt:lpstr>
      <vt:lpstr>Information about dataset </vt:lpstr>
      <vt:lpstr>Data CLEANING and Transformation</vt:lpstr>
      <vt:lpstr>MECE BREAKDOWN</vt:lpstr>
      <vt:lpstr>POWER BI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QUESTIONS</vt:lpstr>
      <vt:lpstr>EDA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Aanchal Jain</dc:creator>
  <cp:lastModifiedBy>Aanchal Jain</cp:lastModifiedBy>
  <cp:revision>2</cp:revision>
  <dcterms:created xsi:type="dcterms:W3CDTF">2024-06-30T13:54:07Z</dcterms:created>
  <dcterms:modified xsi:type="dcterms:W3CDTF">2024-06-30T17:49:22Z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